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aveat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Bebas Neu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Caveat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ffee46212_0_5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ffee4621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ffee46212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ffee46212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fc41d6d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fc41d6d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ffee46212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ffee46212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ffee46212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ffee46212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ffee46212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ffee46212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c41d6de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c41d6d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fc41d6d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fc41d6d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ffee462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ffee462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fc41d6de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fc41d6de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166425" y="124300"/>
            <a:ext cx="1952400" cy="71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b="1"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2.jpg"/><Relationship Id="rId7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rade.gov/us-states-cities-visited-overseas-travelers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trade.gov/us-states-cities-visited-overseas-traveler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21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5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074775" y="3734225"/>
            <a:ext cx="2996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Forging your future.</a:t>
            </a:r>
            <a:endParaRPr b="1" sz="24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328775" y="586225"/>
            <a:ext cx="35166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ts val="1850"/>
              <a:buFont typeface="Bebas Neue"/>
              <a:buChar char="●"/>
            </a:pP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Tomas Fernandez  (Data scientist) </a:t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ts val="1850"/>
              <a:buFont typeface="Bebas Neue"/>
              <a:buChar char="●"/>
            </a:pP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Pablo Chamena (data scientist)</a:t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ts val="1850"/>
              <a:buFont typeface="Bebas Neue"/>
              <a:buChar char="●"/>
            </a:pP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Nahuel Salamone (data engineer)</a:t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ts val="1850"/>
              <a:buFont typeface="Bebas Neue"/>
              <a:buChar char="●"/>
            </a:pP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Martin Ferrari (data </a:t>
            </a: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analyst</a:t>
            </a: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D1D2D3"/>
              </a:solidFill>
              <a:highlight>
                <a:srgbClr val="222529"/>
              </a:highlight>
              <a:latin typeface="Bebas Neue"/>
              <a:ea typeface="Bebas Neue"/>
              <a:cs typeface="Bebas Neue"/>
              <a:sym typeface="Bebas Neu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ts val="1850"/>
              <a:buFont typeface="Bebas Neue"/>
              <a:buChar char="●"/>
            </a:pP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Giada De Carlo (data </a:t>
            </a: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analyst</a:t>
            </a:r>
            <a:r>
              <a:rPr lang="it" sz="1850">
                <a:solidFill>
                  <a:srgbClr val="D1D2D3"/>
                </a:solidFill>
                <a:highlight>
                  <a:srgbClr val="222529"/>
                </a:highlight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768325" y="115300"/>
            <a:ext cx="3003600" cy="771900"/>
          </a:xfrm>
          <a:prstGeom prst="rect">
            <a:avLst/>
          </a:prstGeom>
          <a:solidFill>
            <a:schemeClr val="dk1"/>
          </a:solidFill>
          <a:effectLst>
            <a:outerShdw blurRad="57150" rotWithShape="0" algn="bl" dir="270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   </a:t>
            </a:r>
            <a:r>
              <a:rPr lang="it"/>
              <a:t>LOUISIANA</a:t>
            </a:r>
            <a:r>
              <a:rPr b="1" lang="it" sz="3000">
                <a:solidFill>
                  <a:schemeClr val="accent4"/>
                </a:solidFill>
              </a:rPr>
              <a:t>.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513325" y="887200"/>
            <a:ext cx="32586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Historia y diversidad cultural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Paisajes inspiradores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Cultura musical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Vibrante hospitalidad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1606225" y="3038925"/>
            <a:ext cx="1072800" cy="71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129975" y="3897050"/>
            <a:ext cx="20253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4"/>
                </a:solidFill>
              </a:rPr>
              <a:t>LUGAR </a:t>
            </a:r>
            <a:r>
              <a:rPr b="1" lang="it" sz="1800" u="sng">
                <a:solidFill>
                  <a:schemeClr val="accent4"/>
                </a:solidFill>
              </a:rPr>
              <a:t>UNICO</a:t>
            </a:r>
            <a:endParaRPr b="1" sz="1800" u="sng">
              <a:solidFill>
                <a:schemeClr val="accent4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12" y="4204112"/>
            <a:ext cx="2235530" cy="91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3414025"/>
            <a:ext cx="4234951" cy="173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3414025"/>
            <a:ext cx="4234951" cy="173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3345925"/>
            <a:ext cx="4479802" cy="18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200" y="1791050"/>
            <a:ext cx="4479802" cy="15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18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7">
            <a:alphaModFix/>
          </a:blip>
          <a:srcRect b="0" l="30567" r="30571" t="0"/>
          <a:stretch/>
        </p:blipFill>
        <p:spPr>
          <a:xfrm>
            <a:off x="3513175" y="1580988"/>
            <a:ext cx="2117652" cy="19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297500" y="4545750"/>
            <a:ext cx="4175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3"/>
              </a:rPr>
              <a:t>www.trade.gov/us-states-cities-visited-overseas-travelers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316025" y="61750"/>
            <a:ext cx="2851800" cy="831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270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3000">
                <a:solidFill>
                  <a:schemeClr val="accent4"/>
                </a:solidFill>
              </a:rPr>
              <a:t>   LOUISIANA</a:t>
            </a:r>
            <a:endParaRPr sz="57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50" y="1027850"/>
            <a:ext cx="4175401" cy="278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975" y="1116599"/>
            <a:ext cx="2724600" cy="32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814000" y="129500"/>
            <a:ext cx="3516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5720">
                <a:solidFill>
                  <a:schemeClr val="accent4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" sz="5720">
                <a:solidFill>
                  <a:schemeClr val="accent4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OBJETIVO</a:t>
            </a:r>
            <a:r>
              <a:rPr lang="it" sz="5720"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:</a:t>
            </a:r>
            <a:endParaRPr sz="4020">
              <a:highlight>
                <a:schemeClr val="dk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7425" r="7425" t="0"/>
          <a:stretch/>
        </p:blipFill>
        <p:spPr>
          <a:xfrm>
            <a:off x="619900" y="1777175"/>
            <a:ext cx="2517200" cy="21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583550" y="1920225"/>
            <a:ext cx="56388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20">
                <a:solidFill>
                  <a:schemeClr val="accent4"/>
                </a:solidFill>
                <a:highlight>
                  <a:srgbClr val="101217"/>
                </a:highlight>
              </a:rPr>
              <a:t>Incremento del turismo en zonas poco concurridas</a:t>
            </a:r>
            <a:r>
              <a:rPr b="1" lang="it" sz="2420">
                <a:solidFill>
                  <a:schemeClr val="dk1"/>
                </a:solidFill>
              </a:rPr>
              <a:t> </a:t>
            </a:r>
            <a:r>
              <a:rPr lang="it" sz="2420">
                <a:solidFill>
                  <a:srgbClr val="CCCCCC"/>
                </a:solidFill>
              </a:rPr>
              <a:t>con respecto a lugares cercanos, que presentan un buen potencial de desarrollo.</a:t>
            </a:r>
            <a:endParaRPr sz="242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KPI’s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371775" y="1988900"/>
            <a:ext cx="2758500" cy="208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06666"/>
          </a:solidFill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1900">
                <a:solidFill>
                  <a:schemeClr val="dk1"/>
                </a:solidFill>
              </a:rPr>
              <a:t>Incremento del </a:t>
            </a:r>
            <a:r>
              <a:rPr b="1" lang="it" sz="1900">
                <a:solidFill>
                  <a:schemeClr val="dk1"/>
                </a:solidFill>
              </a:rPr>
              <a:t>5%</a:t>
            </a:r>
            <a:r>
              <a:rPr lang="it" sz="1900">
                <a:solidFill>
                  <a:schemeClr val="dk1"/>
                </a:solidFill>
              </a:rPr>
              <a:t> de visitantes en </a:t>
            </a:r>
            <a:r>
              <a:rPr b="1" lang="it" sz="1900">
                <a:solidFill>
                  <a:schemeClr val="dk1"/>
                </a:solidFill>
              </a:rPr>
              <a:t>Luisiana</a:t>
            </a:r>
            <a:r>
              <a:rPr lang="it" sz="1900">
                <a:solidFill>
                  <a:schemeClr val="dk1"/>
                </a:solidFill>
              </a:rPr>
              <a:t> y del </a:t>
            </a:r>
            <a:r>
              <a:rPr b="1" lang="it" sz="1900">
                <a:solidFill>
                  <a:schemeClr val="dk1"/>
                </a:solidFill>
              </a:rPr>
              <a:t>10% en Indiana </a:t>
            </a:r>
            <a:r>
              <a:rPr lang="it" sz="1900">
                <a:solidFill>
                  <a:schemeClr val="dk1"/>
                </a:solidFill>
              </a:rPr>
              <a:t>en el</a:t>
            </a:r>
            <a:r>
              <a:rPr b="1" lang="it" sz="1900">
                <a:solidFill>
                  <a:schemeClr val="dk1"/>
                </a:solidFill>
              </a:rPr>
              <a:t> próximo año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54" name="Google Shape;154;p25"/>
          <p:cNvSpPr/>
          <p:nvPr/>
        </p:nvSpPr>
        <p:spPr>
          <a:xfrm>
            <a:off x="3472725" y="1988900"/>
            <a:ext cx="2395800" cy="208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6B26B"/>
          </a:solidFill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00">
                <a:solidFill>
                  <a:schemeClr val="dk1"/>
                </a:solidFill>
              </a:rPr>
              <a:t>Incremento del </a:t>
            </a:r>
            <a:r>
              <a:rPr b="1" lang="it" sz="1900">
                <a:solidFill>
                  <a:schemeClr val="dk1"/>
                </a:solidFill>
              </a:rPr>
              <a:t>5% anual</a:t>
            </a:r>
            <a:r>
              <a:rPr lang="it" sz="1900">
                <a:solidFill>
                  <a:schemeClr val="dk1"/>
                </a:solidFill>
              </a:rPr>
              <a:t> en el </a:t>
            </a:r>
            <a:r>
              <a:rPr b="1" lang="it" sz="1900">
                <a:solidFill>
                  <a:schemeClr val="dk1"/>
                </a:solidFill>
              </a:rPr>
              <a:t>gasto promedio </a:t>
            </a:r>
            <a:r>
              <a:rPr lang="it" sz="1900">
                <a:solidFill>
                  <a:schemeClr val="dk1"/>
                </a:solidFill>
              </a:rPr>
              <a:t>por visitante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6173875" y="1988900"/>
            <a:ext cx="2506800" cy="208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D966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Incremento del  promedio de valoraciones de </a:t>
            </a:r>
            <a:r>
              <a:rPr b="1" lang="it" sz="1800">
                <a:solidFill>
                  <a:schemeClr val="dk1"/>
                </a:solidFill>
              </a:rPr>
              <a:t>0.5 puntos para el </a:t>
            </a:r>
            <a:r>
              <a:rPr b="1" lang="it" sz="1800">
                <a:solidFill>
                  <a:schemeClr val="dk1"/>
                </a:solidFill>
              </a:rPr>
              <a:t>próximo</a:t>
            </a:r>
            <a:r>
              <a:rPr b="1" lang="it" sz="1800">
                <a:solidFill>
                  <a:schemeClr val="dk1"/>
                </a:solidFill>
              </a:rPr>
              <a:t> semestre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308350" y="192325"/>
            <a:ext cx="4527300" cy="11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200">
                <a:solidFill>
                  <a:schemeClr val="accent4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it" sz="5200">
                <a:solidFill>
                  <a:schemeClr val="accent4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HERRAMIENTAS</a:t>
            </a:r>
            <a:r>
              <a:rPr lang="it" sz="5200"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g</a:t>
            </a:r>
            <a:r>
              <a:rPr lang="it" sz="5200">
                <a:solidFill>
                  <a:schemeClr val="accent4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it" sz="5200">
                <a:solidFill>
                  <a:schemeClr val="accent4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5200">
              <a:solidFill>
                <a:schemeClr val="accent4"/>
              </a:solidFill>
              <a:highlight>
                <a:schemeClr val="dk2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75" y="1365875"/>
            <a:ext cx="1806899" cy="18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337" y="1084225"/>
            <a:ext cx="3116273" cy="17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50" y="3206900"/>
            <a:ext cx="2812452" cy="17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9025" y="1992650"/>
            <a:ext cx="1885950" cy="18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5050" y="2970975"/>
            <a:ext cx="2407335" cy="18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5632317" y="1260250"/>
            <a:ext cx="3305700" cy="3483050"/>
            <a:chOff x="5632317" y="1189775"/>
            <a:chExt cx="3305700" cy="3483050"/>
          </a:xfrm>
        </p:grpSpPr>
        <p:sp>
          <p:nvSpPr>
            <p:cNvPr id="171" name="Google Shape;171;p2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DASHBOARD</a:t>
              </a:r>
              <a:endParaRPr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Visualización de datos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Progreso de los KPI’s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Interactividad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0" y="1260464"/>
            <a:ext cx="3546900" cy="4212136"/>
            <a:chOff x="0" y="1189989"/>
            <a:chExt cx="3546900" cy="4212136"/>
          </a:xfrm>
        </p:grpSpPr>
        <p:sp>
          <p:nvSpPr>
            <p:cNvPr id="174" name="Google Shape;174;p2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SISTEMA DE </a:t>
              </a:r>
              <a:r>
                <a:rPr lang="it" sz="18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RECOMENDACIÓN</a:t>
              </a:r>
              <a:endParaRPr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5" name="Google Shape;175;p27"/>
            <p:cNvSpPr txBox="1"/>
            <p:nvPr/>
          </p:nvSpPr>
          <p:spPr>
            <a:xfrm>
              <a:off x="655350" y="2057125"/>
              <a:ext cx="2236200" cy="3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Char char="●"/>
              </a:pPr>
              <a:r>
                <a:rPr lang="it" sz="1200">
                  <a:solidFill>
                    <a:schemeClr val="lt1"/>
                  </a:solidFill>
                </a:rPr>
                <a:t>Pagina web</a:t>
              </a:r>
              <a:endParaRPr sz="1200">
                <a:solidFill>
                  <a:schemeClr val="lt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Char char="●"/>
              </a:pPr>
              <a:r>
                <a:rPr lang="it" sz="1200">
                  <a:solidFill>
                    <a:schemeClr val="lt1"/>
                  </a:solidFill>
                </a:rPr>
                <a:t>Personalización</a:t>
              </a:r>
              <a:r>
                <a:rPr lang="it" sz="1200">
                  <a:solidFill>
                    <a:schemeClr val="lt1"/>
                  </a:solidFill>
                </a:rPr>
                <a:t> de intereses </a:t>
              </a:r>
              <a:endParaRPr sz="1200">
                <a:solidFill>
                  <a:schemeClr val="lt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Char char="●"/>
              </a:pPr>
              <a:r>
                <a:rPr lang="it" sz="1200">
                  <a:solidFill>
                    <a:schemeClr val="lt1"/>
                  </a:solidFill>
                </a:rPr>
                <a:t>Enlaces en base a la </a:t>
              </a:r>
              <a:r>
                <a:rPr lang="it" sz="1200">
                  <a:solidFill>
                    <a:schemeClr val="lt1"/>
                  </a:solidFill>
                </a:rPr>
                <a:t>búsqueda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76" name="Google Shape;176;p27"/>
          <p:cNvGrpSpPr/>
          <p:nvPr/>
        </p:nvGrpSpPr>
        <p:grpSpPr>
          <a:xfrm>
            <a:off x="2944204" y="1260250"/>
            <a:ext cx="3305700" cy="3483050"/>
            <a:chOff x="2944204" y="1189775"/>
            <a:chExt cx="3305700" cy="3483050"/>
          </a:xfrm>
        </p:grpSpPr>
        <p:sp>
          <p:nvSpPr>
            <p:cNvPr id="177" name="Google Shape;177;p2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BASE DE DATOS</a:t>
              </a:r>
              <a:endParaRPr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Actualización</a:t>
              </a: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constante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Registro de tendencia de </a:t>
              </a: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búsqueda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it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Disponibilidad visual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27"/>
          <p:cNvSpPr txBox="1"/>
          <p:nvPr/>
        </p:nvSpPr>
        <p:spPr>
          <a:xfrm>
            <a:off x="2555250" y="169300"/>
            <a:ext cx="4234800" cy="915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PROPUESTA</a:t>
            </a:r>
            <a:endParaRPr b="1" sz="5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0" name="Google Shape;180;p27" title="Stock Tips Indian Stock Market Tips GIF (Fornito da Tenor)"/>
          <p:cNvPicPr preferRelativeResize="0"/>
          <p:nvPr/>
        </p:nvPicPr>
        <p:blipFill rotWithShape="1">
          <a:blip r:embed="rId3">
            <a:alphaModFix/>
          </a:blip>
          <a:srcRect b="22562" l="0" r="0" t="15058"/>
          <a:stretch/>
        </p:blipFill>
        <p:spPr>
          <a:xfrm>
            <a:off x="2688187" y="3390000"/>
            <a:ext cx="3767625" cy="17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47" y="141751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2935200" y="326775"/>
            <a:ext cx="3273600" cy="765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270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2700">
                <a:solidFill>
                  <a:srgbClr val="FF9900"/>
                </a:solidFill>
                <a:latin typeface="Bebas Neue"/>
                <a:ea typeface="Bebas Neue"/>
                <a:cs typeface="Bebas Neue"/>
                <a:sym typeface="Bebas Neue"/>
              </a:rPr>
              <a:t>    ¿Quienes se BENEFICIAN?</a:t>
            </a:r>
            <a:endParaRPr b="1" sz="2700">
              <a:solidFill>
                <a:srgbClr val="FF99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00" y="1671174"/>
            <a:ext cx="3068550" cy="23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675" y="1521713"/>
            <a:ext cx="2600350" cy="26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425" y="656250"/>
            <a:ext cx="3311625" cy="32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4376750" y="1942600"/>
            <a:ext cx="452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100">
                <a:solidFill>
                  <a:schemeClr val="dk2"/>
                </a:solidFill>
                <a:highlight>
                  <a:schemeClr val="accent4"/>
                </a:highlight>
                <a:latin typeface="Bebas Neue"/>
                <a:ea typeface="Bebas Neue"/>
                <a:cs typeface="Bebas Neue"/>
                <a:sym typeface="Bebas Neue"/>
              </a:rPr>
              <a:t>¡MUCHAS GRACIAS! </a:t>
            </a:r>
            <a:endParaRPr b="1" sz="5100">
              <a:solidFill>
                <a:schemeClr val="dk2"/>
              </a:solidFill>
              <a:highlight>
                <a:schemeClr val="accent4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9" name="Google Shape;199;p30"/>
          <p:cNvSpPr txBox="1"/>
          <p:nvPr>
            <p:ph idx="4294967295" type="subTitle"/>
          </p:nvPr>
        </p:nvSpPr>
        <p:spPr>
          <a:xfrm>
            <a:off x="1521611" y="3000675"/>
            <a:ext cx="19716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it" sz="192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Forging your future</a:t>
            </a:r>
            <a:endParaRPr b="1" sz="192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1094" r="11102" t="0"/>
          <a:stretch/>
        </p:blipFill>
        <p:spPr>
          <a:xfrm>
            <a:off x="0" y="76200"/>
            <a:ext cx="914399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4"/>
                </a:solidFill>
              </a:rPr>
              <a:t>“El turismo es la industria más grande del mundo”</a:t>
            </a:r>
            <a:endParaRPr b="1" sz="2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 sz="1400">
                <a:solidFill>
                  <a:schemeClr val="accent4"/>
                </a:solidFill>
                <a:latin typeface="Caveat"/>
                <a:ea typeface="Caveat"/>
                <a:cs typeface="Caveat"/>
                <a:sym typeface="Caveat"/>
              </a:rPr>
              <a:t>Martin Perr</a:t>
            </a:r>
            <a:endParaRPr b="1" sz="1400">
              <a:solidFill>
                <a:schemeClr val="accent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16300" y="197475"/>
            <a:ext cx="41394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ebas Neue"/>
                <a:ea typeface="Bebas Neue"/>
                <a:cs typeface="Bebas Neue"/>
                <a:sym typeface="Bebas Neue"/>
              </a:rPr>
              <a:t>Turismo en masa. 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ebas Neue"/>
                <a:ea typeface="Bebas Neue"/>
                <a:cs typeface="Bebas Neue"/>
                <a:sym typeface="Bebas Neue"/>
              </a:rPr>
              <a:t>¿Es realmente lo que queremos?</a:t>
            </a:r>
            <a:endParaRPr sz="24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50"/>
            <a:ext cx="4571999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"/>
            <a:ext cx="9144000" cy="51434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467100" y="280350"/>
            <a:ext cx="41517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246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2021. </a:t>
            </a:r>
            <a:endParaRPr sz="246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246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El mundo empieza a </a:t>
            </a:r>
            <a:r>
              <a:rPr lang="it" sz="246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cambiar</a:t>
            </a:r>
            <a:r>
              <a:rPr lang="it" sz="246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sz="246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246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El turismo también. </a:t>
            </a:r>
            <a:endParaRPr sz="246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3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12400" y="720675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Si te dicen </a:t>
            </a:r>
            <a:r>
              <a:rPr b="1" lang="it">
                <a:solidFill>
                  <a:srgbClr val="CC0000"/>
                </a:solidFill>
              </a:rPr>
              <a:t>Estados Unidos</a:t>
            </a:r>
            <a:r>
              <a:rPr lang="it">
                <a:solidFill>
                  <a:schemeClr val="lt1"/>
                </a:solidFill>
              </a:rPr>
              <a:t>, </a:t>
            </a:r>
            <a:r>
              <a:rPr lang="it">
                <a:solidFill>
                  <a:srgbClr val="6FA8DC"/>
                </a:solidFill>
              </a:rPr>
              <a:t>¿Cuáles son los</a:t>
            </a:r>
            <a:r>
              <a:rPr lang="it">
                <a:solidFill>
                  <a:schemeClr val="lt1"/>
                </a:solidFill>
              </a:rPr>
              <a:t> </a:t>
            </a:r>
            <a:r>
              <a:rPr lang="it">
                <a:solidFill>
                  <a:srgbClr val="CC0000"/>
                </a:solidFill>
              </a:rPr>
              <a:t>primeros 2 estados</a:t>
            </a:r>
            <a:r>
              <a:rPr lang="it">
                <a:solidFill>
                  <a:srgbClr val="FF9900"/>
                </a:solidFill>
              </a:rPr>
              <a:t> </a:t>
            </a:r>
            <a:r>
              <a:rPr lang="it">
                <a:solidFill>
                  <a:srgbClr val="9FC5E8"/>
                </a:solidFill>
              </a:rPr>
              <a:t>que se te ocurren</a:t>
            </a:r>
            <a:r>
              <a:rPr lang="it">
                <a:solidFill>
                  <a:srgbClr val="9FC5E8"/>
                </a:solidFill>
              </a:rPr>
              <a:t>?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681000" y="178225"/>
            <a:ext cx="1782000" cy="9987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21850" y="272800"/>
            <a:ext cx="18573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rgbClr val="F6B26B"/>
                </a:solidFill>
                <a:latin typeface="Bebas Neue"/>
                <a:ea typeface="Bebas Neue"/>
                <a:cs typeface="Bebas Neue"/>
                <a:sym typeface="Bebas Neue"/>
              </a:rPr>
              <a:t>INDIANA</a:t>
            </a:r>
            <a:r>
              <a:rPr lang="it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30BE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30BE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30BE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44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700" y="564074"/>
            <a:ext cx="5237274" cy="34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00" y="272812"/>
            <a:ext cx="1403425" cy="9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21850" y="3208150"/>
            <a:ext cx="2104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300" u="sng">
                <a:solidFill>
                  <a:srgbClr val="A64D79"/>
                </a:solidFill>
                <a:latin typeface="Bebas Neue"/>
                <a:ea typeface="Bebas Neue"/>
                <a:cs typeface="Bebas Neue"/>
                <a:sym typeface="Bebas Neue"/>
              </a:rPr>
              <a:t>louisiana</a:t>
            </a:r>
            <a:endParaRPr sz="1300" u="sng">
              <a:solidFill>
                <a:srgbClr val="A64D79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100" y="3135987"/>
            <a:ext cx="1486400" cy="9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1809750" y="153900"/>
            <a:ext cx="3579600" cy="4835700"/>
          </a:xfrm>
          <a:prstGeom prst="rect">
            <a:avLst/>
          </a:prstGeom>
          <a:solidFill>
            <a:srgbClr val="F9CB9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0">
                <a:solidFill>
                  <a:schemeClr val="accent2"/>
                </a:solidFill>
              </a:rPr>
              <a:t>❓</a:t>
            </a:r>
            <a:endParaRPr sz="30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1166425" y="124300"/>
            <a:ext cx="1952400" cy="711900"/>
          </a:xfrm>
          <a:prstGeom prst="rect">
            <a:avLst/>
          </a:prstGeom>
          <a:solidFill>
            <a:schemeClr val="dk1"/>
          </a:solidFill>
          <a:effectLst>
            <a:outerShdw blurRad="57150" rotWithShape="0" algn="bl" dir="2700000" dist="85725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 </a:t>
            </a:r>
            <a:r>
              <a:rPr lang="it"/>
              <a:t>INDIANA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45075" y="915188"/>
            <a:ext cx="39222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Diversidad de paisajes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Productos locales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Espectaculos y diversion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800">
                <a:solidFill>
                  <a:schemeClr val="lt1"/>
                </a:solidFill>
              </a:rPr>
              <a:t>Amabilidad y </a:t>
            </a:r>
            <a:r>
              <a:rPr lang="it" sz="1800">
                <a:solidFill>
                  <a:schemeClr val="lt1"/>
                </a:solidFill>
              </a:rPr>
              <a:t>calidad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1606225" y="2731175"/>
            <a:ext cx="1072800" cy="71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1129975" y="3602550"/>
            <a:ext cx="20253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accent4"/>
                </a:solidFill>
              </a:rPr>
              <a:t>EXPERIENCIAS AUTENTICAS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75" y="3557200"/>
            <a:ext cx="4572001" cy="15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075" y="2022650"/>
            <a:ext cx="2318076" cy="17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075" y="0"/>
            <a:ext cx="4539927" cy="20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150" y="2022650"/>
            <a:ext cx="2253924" cy="17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297500" y="4545750"/>
            <a:ext cx="4175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3"/>
              </a:rPr>
              <a:t>www.trade.gov/us-states-cities-visited-overseas-travelers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3511500" y="44125"/>
            <a:ext cx="2121000" cy="866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2700000" dist="8572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3000">
                <a:solidFill>
                  <a:schemeClr val="accent4"/>
                </a:solidFill>
              </a:rPr>
              <a:t>  INDIANA</a:t>
            </a:r>
            <a:endParaRPr sz="57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25" y="1059099"/>
            <a:ext cx="4539126" cy="30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096" y="973796"/>
            <a:ext cx="2757300" cy="32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3B3B3B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